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0"/>
  </p:notesMasterIdLst>
  <p:sldIdLst>
    <p:sldId id="265" r:id="rId2"/>
    <p:sldId id="272" r:id="rId3"/>
    <p:sldId id="273" r:id="rId4"/>
    <p:sldId id="275" r:id="rId5"/>
    <p:sldId id="277" r:id="rId6"/>
    <p:sldId id="274" r:id="rId7"/>
    <p:sldId id="278" r:id="rId8"/>
    <p:sldId id="276" r:id="rId9"/>
  </p:sldIdLst>
  <p:sldSz cx="14630400" cy="82296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10" autoAdjust="0"/>
  </p:normalViewPr>
  <p:slideViewPr>
    <p:cSldViewPr snapToGrid="0">
      <p:cViewPr varScale="1">
        <p:scale>
          <a:sx n="57" d="100"/>
          <a:sy n="57" d="100"/>
        </p:scale>
        <p:origin x="121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13" cy="466581"/>
          </a:xfrm>
          <a:prstGeom prst="rect">
            <a:avLst/>
          </a:prstGeom>
        </p:spPr>
        <p:txBody>
          <a:bodyPr vert="horz" lIns="83622" tIns="41811" rIns="83622" bIns="41811" rtlCol="0"/>
          <a:lstStyle>
            <a:lvl1pPr algn="l">
              <a:defRPr sz="1100"/>
            </a:lvl1pPr>
          </a:lstStyle>
          <a:p>
            <a:endParaRPr lang="en-US"/>
          </a:p>
        </p:txBody>
      </p:sp>
      <p:sp>
        <p:nvSpPr>
          <p:cNvPr id="3" name="Date Placeholder 2"/>
          <p:cNvSpPr>
            <a:spLocks noGrp="1"/>
          </p:cNvSpPr>
          <p:nvPr>
            <p:ph type="dt" idx="1"/>
          </p:nvPr>
        </p:nvSpPr>
        <p:spPr>
          <a:xfrm>
            <a:off x="3970556" y="0"/>
            <a:ext cx="3038413" cy="466581"/>
          </a:xfrm>
          <a:prstGeom prst="rect">
            <a:avLst/>
          </a:prstGeom>
        </p:spPr>
        <p:txBody>
          <a:bodyPr vert="horz" lIns="83622" tIns="41811" rIns="83622" bIns="41811" rtlCol="0"/>
          <a:lstStyle>
            <a:lvl1pPr algn="r">
              <a:defRPr sz="1100"/>
            </a:lvl1pPr>
          </a:lstStyle>
          <a:p>
            <a:fld id="{F9BB440F-BF91-48C0-944C-02DB4AB0BB41}" type="datetimeFigureOut">
              <a:rPr lang="en-US" smtClean="0"/>
              <a:t>4/6/2022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3622" tIns="41811" rIns="83622" bIns="41811" rtlCol="0" anchor="ctr"/>
          <a:lstStyle/>
          <a:p>
            <a:endParaRPr lang="en-US"/>
          </a:p>
        </p:txBody>
      </p:sp>
      <p:sp>
        <p:nvSpPr>
          <p:cNvPr id="5" name="Notes Placeholder 4"/>
          <p:cNvSpPr>
            <a:spLocks noGrp="1"/>
          </p:cNvSpPr>
          <p:nvPr>
            <p:ph type="body" sz="quarter" idx="3"/>
          </p:nvPr>
        </p:nvSpPr>
        <p:spPr>
          <a:xfrm>
            <a:off x="701613" y="4473600"/>
            <a:ext cx="5607175" cy="3660750"/>
          </a:xfrm>
          <a:prstGeom prst="rect">
            <a:avLst/>
          </a:prstGeom>
        </p:spPr>
        <p:txBody>
          <a:bodyPr vert="horz" lIns="83622" tIns="41811" rIns="83622" bIns="418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20"/>
            <a:ext cx="3038413" cy="466581"/>
          </a:xfrm>
          <a:prstGeom prst="rect">
            <a:avLst/>
          </a:prstGeom>
        </p:spPr>
        <p:txBody>
          <a:bodyPr vert="horz" lIns="83622" tIns="41811" rIns="83622" bIns="41811" rtlCol="0" anchor="b"/>
          <a:lstStyle>
            <a:lvl1pPr algn="l">
              <a:defRPr sz="1100"/>
            </a:lvl1pPr>
          </a:lstStyle>
          <a:p>
            <a:endParaRPr lang="en-US"/>
          </a:p>
        </p:txBody>
      </p:sp>
      <p:sp>
        <p:nvSpPr>
          <p:cNvPr id="7" name="Slide Number Placeholder 6"/>
          <p:cNvSpPr>
            <a:spLocks noGrp="1"/>
          </p:cNvSpPr>
          <p:nvPr>
            <p:ph type="sldNum" sz="quarter" idx="5"/>
          </p:nvPr>
        </p:nvSpPr>
        <p:spPr>
          <a:xfrm>
            <a:off x="3970556" y="8829820"/>
            <a:ext cx="3038413" cy="466581"/>
          </a:xfrm>
          <a:prstGeom prst="rect">
            <a:avLst/>
          </a:prstGeom>
        </p:spPr>
        <p:txBody>
          <a:bodyPr vert="horz" lIns="83622" tIns="41811" rIns="83622" bIns="41811" rtlCol="0" anchor="b"/>
          <a:lstStyle>
            <a:lvl1pPr algn="r">
              <a:defRPr sz="1100"/>
            </a:lvl1pPr>
          </a:lstStyle>
          <a:p>
            <a:fld id="{42A20D02-AA38-4F76-9A4D-AE5AB704EA81}" type="slidenum">
              <a:rPr lang="en-US" smtClean="0"/>
              <a:t>‹#›</a:t>
            </a:fld>
            <a:endParaRPr lang="en-US"/>
          </a:p>
        </p:txBody>
      </p:sp>
    </p:spTree>
    <p:extLst>
      <p:ext uri="{BB962C8B-B14F-4D97-AF65-F5344CB8AC3E}">
        <p14:creationId xmlns:p14="http://schemas.microsoft.com/office/powerpoint/2010/main" val="2095859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A20D02-AA38-4F76-9A4D-AE5AB704EA81}" type="slidenum">
              <a:rPr lang="en-US" smtClean="0"/>
              <a:t>4</a:t>
            </a:fld>
            <a:endParaRPr lang="en-US"/>
          </a:p>
        </p:txBody>
      </p:sp>
    </p:spTree>
    <p:extLst>
      <p:ext uri="{BB962C8B-B14F-4D97-AF65-F5344CB8AC3E}">
        <p14:creationId xmlns:p14="http://schemas.microsoft.com/office/powerpoint/2010/main" val="398301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Curriculum will be available via the teacher, school, or community agency. It may be shared via email, Google classroom, or in the school office or community agency.</a:t>
            </a:r>
          </a:p>
        </p:txBody>
      </p:sp>
      <p:sp>
        <p:nvSpPr>
          <p:cNvPr id="4" name="Slide Number Placeholder 3"/>
          <p:cNvSpPr>
            <a:spLocks noGrp="1"/>
          </p:cNvSpPr>
          <p:nvPr>
            <p:ph type="sldNum" sz="quarter" idx="5"/>
          </p:nvPr>
        </p:nvSpPr>
        <p:spPr/>
        <p:txBody>
          <a:bodyPr/>
          <a:lstStyle/>
          <a:p>
            <a:fld id="{42A20D02-AA38-4F76-9A4D-AE5AB704EA81}" type="slidenum">
              <a:rPr lang="en-US" smtClean="0"/>
              <a:t>6</a:t>
            </a:fld>
            <a:endParaRPr lang="en-US"/>
          </a:p>
        </p:txBody>
      </p:sp>
    </p:spTree>
    <p:extLst>
      <p:ext uri="{BB962C8B-B14F-4D97-AF65-F5344CB8AC3E}">
        <p14:creationId xmlns:p14="http://schemas.microsoft.com/office/powerpoint/2010/main" val="349118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A20D02-AA38-4F76-9A4D-AE5AB704EA81}" type="slidenum">
              <a:rPr lang="en-US" smtClean="0"/>
              <a:t>7</a:t>
            </a:fld>
            <a:endParaRPr lang="en-US"/>
          </a:p>
        </p:txBody>
      </p:sp>
    </p:spTree>
    <p:extLst>
      <p:ext uri="{BB962C8B-B14F-4D97-AF65-F5344CB8AC3E}">
        <p14:creationId xmlns:p14="http://schemas.microsoft.com/office/powerpoint/2010/main" val="271565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24" name="PlaceHolder 2"/>
          <p:cNvSpPr>
            <a:spLocks noGrp="1"/>
          </p:cNvSpPr>
          <p:nvPr>
            <p:ph type="body"/>
          </p:nvPr>
        </p:nvSpPr>
        <p:spPr>
          <a:xfrm>
            <a:off x="731520" y="1925640"/>
            <a:ext cx="13167000" cy="227628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731520" y="4418640"/>
            <a:ext cx="1316700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7478280" y="4418640"/>
            <a:ext cx="642528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32" name="PlaceHolder 2"/>
          <p:cNvSpPr>
            <a:spLocks noGrp="1"/>
          </p:cNvSpPr>
          <p:nvPr>
            <p:ph type="body"/>
          </p:nvPr>
        </p:nvSpPr>
        <p:spPr>
          <a:xfrm>
            <a:off x="731520" y="1925640"/>
            <a:ext cx="4239360" cy="227628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5183280" y="1925640"/>
            <a:ext cx="4239360" cy="227628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9635040" y="1925640"/>
            <a:ext cx="4239360" cy="227628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731520" y="4418640"/>
            <a:ext cx="4239360" cy="227628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5183280" y="4418640"/>
            <a:ext cx="4239360" cy="227628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9635040" y="4418640"/>
            <a:ext cx="423936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3" name="PlaceHolder 2"/>
          <p:cNvSpPr>
            <a:spLocks noGrp="1"/>
          </p:cNvSpPr>
          <p:nvPr>
            <p:ph type="subTitle"/>
          </p:nvPr>
        </p:nvSpPr>
        <p:spPr>
          <a:xfrm>
            <a:off x="731520" y="1925640"/>
            <a:ext cx="13167000" cy="4772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body"/>
          </p:nvPr>
        </p:nvSpPr>
        <p:spPr>
          <a:xfrm>
            <a:off x="731520" y="1925640"/>
            <a:ext cx="13167000" cy="4772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731520" y="328320"/>
            <a:ext cx="13167000" cy="6369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12"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7478280" y="1925640"/>
            <a:ext cx="6425280" cy="477252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731520" y="4418640"/>
            <a:ext cx="642528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16" name="PlaceHolder 2"/>
          <p:cNvSpPr>
            <a:spLocks noGrp="1"/>
          </p:cNvSpPr>
          <p:nvPr>
            <p:ph type="body"/>
          </p:nvPr>
        </p:nvSpPr>
        <p:spPr>
          <a:xfrm>
            <a:off x="731520" y="1925640"/>
            <a:ext cx="6425280" cy="477252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7478280" y="4418640"/>
            <a:ext cx="642528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endParaRPr lang="en-US" sz="4400" b="0" strike="noStrike" spc="-1">
              <a:latin typeface="Arial"/>
            </a:endParaRPr>
          </a:p>
        </p:txBody>
      </p:sp>
      <p:sp>
        <p:nvSpPr>
          <p:cNvPr id="20" name="PlaceHolder 2"/>
          <p:cNvSpPr>
            <a:spLocks noGrp="1"/>
          </p:cNvSpPr>
          <p:nvPr>
            <p:ph type="body"/>
          </p:nvPr>
        </p:nvSpPr>
        <p:spPr>
          <a:xfrm>
            <a:off x="731520" y="1925640"/>
            <a:ext cx="6425280" cy="22762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7478280" y="1925640"/>
            <a:ext cx="6425280" cy="227628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731520" y="4418640"/>
            <a:ext cx="13167000" cy="2276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731520" y="328320"/>
            <a:ext cx="13167000" cy="137376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731520" y="1925640"/>
            <a:ext cx="13167000" cy="4772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0" y="23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16" name="CustomShape 2"/>
          <p:cNvSpPr/>
          <p:nvPr/>
        </p:nvSpPr>
        <p:spPr>
          <a:xfrm>
            <a:off x="5029200" y="908640"/>
            <a:ext cx="4571280" cy="4232880"/>
          </a:xfrm>
          <a:prstGeom prst="rect">
            <a:avLst/>
          </a:prstGeom>
          <a:solidFill>
            <a:srgbClr val="FFFFFF"/>
          </a:solidFill>
          <a:ln>
            <a:noFill/>
          </a:ln>
        </p:spPr>
        <p:style>
          <a:lnRef idx="0">
            <a:scrgbClr r="0" g="0" b="0"/>
          </a:lnRef>
          <a:fillRef idx="0">
            <a:scrgbClr r="0" g="0" b="0"/>
          </a:fillRef>
          <a:effectRef idx="0">
            <a:scrgbClr r="0" g="0" b="0"/>
          </a:effectRef>
          <a:fontRef idx="minor"/>
        </p:style>
      </p:sp>
      <p:pic>
        <p:nvPicPr>
          <p:cNvPr id="117" name="Picture 4_3"/>
          <p:cNvPicPr/>
          <p:nvPr/>
        </p:nvPicPr>
        <p:blipFill>
          <a:blip r:embed="rId2"/>
          <a:stretch/>
        </p:blipFill>
        <p:spPr>
          <a:xfrm>
            <a:off x="5490720" y="1185480"/>
            <a:ext cx="3649320" cy="3648960"/>
          </a:xfrm>
          <a:prstGeom prst="rect">
            <a:avLst/>
          </a:prstGeom>
          <a:ln>
            <a:noFill/>
          </a:ln>
        </p:spPr>
      </p:pic>
      <p:sp>
        <p:nvSpPr>
          <p:cNvPr id="118" name="CustomShape 3"/>
          <p:cNvSpPr/>
          <p:nvPr/>
        </p:nvSpPr>
        <p:spPr>
          <a:xfrm>
            <a:off x="0" y="5348160"/>
            <a:ext cx="14629680" cy="1558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15000"/>
              </a:lnSpc>
              <a:spcBef>
                <a:spcPts val="283"/>
              </a:spcBef>
              <a:spcAft>
                <a:spcPts val="283"/>
              </a:spcAft>
            </a:pPr>
            <a:r>
              <a:rPr lang="en-US" sz="6000" b="1" spc="-1" dirty="0">
                <a:solidFill>
                  <a:srgbClr val="ED2A33"/>
                </a:solidFill>
                <a:latin typeface="Zona Pro"/>
              </a:rPr>
              <a:t>SHAC Presentation</a:t>
            </a:r>
            <a:br>
              <a:rPr dirty="0"/>
            </a:br>
            <a:r>
              <a:rPr lang="en-US" sz="4000" b="1" spc="-1" dirty="0">
                <a:solidFill>
                  <a:srgbClr val="ED2A33"/>
                </a:solidFill>
                <a:latin typeface="Calibri"/>
              </a:rPr>
              <a:t>Teaching and Learn</a:t>
            </a:r>
            <a:r>
              <a:rPr lang="en-US" sz="4000" b="1" strike="noStrike" spc="-1" dirty="0">
                <a:solidFill>
                  <a:srgbClr val="ED2A33"/>
                </a:solidFill>
                <a:latin typeface="Calibri"/>
                <a:ea typeface="DejaVu Sans"/>
              </a:rPr>
              <a:t>ing</a:t>
            </a:r>
            <a:endParaRPr lang="en-US" sz="40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1160" y="2447640"/>
            <a:ext cx="13166280" cy="4772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indent="-228600">
              <a:lnSpc>
                <a:spcPct val="100000"/>
              </a:lnSpc>
              <a:buClr>
                <a:srgbClr val="000000"/>
              </a:buClr>
              <a:buSzPct val="50000"/>
              <a:buFont typeface="Wingdings" charset="2"/>
              <a:buChar char=""/>
            </a:pPr>
            <a:endParaRPr lang="en-US" sz="3600" b="1" spc="-1" dirty="0">
              <a:solidFill>
                <a:srgbClr val="000000"/>
              </a:solidFill>
              <a:latin typeface="Calibri"/>
            </a:endParaRPr>
          </a:p>
          <a:p>
            <a:pPr indent="-228600">
              <a:lnSpc>
                <a:spcPct val="100000"/>
              </a:lnSpc>
              <a:buClr>
                <a:srgbClr val="000000"/>
              </a:buClr>
              <a:buSzPct val="50000"/>
              <a:buFont typeface="Wingdings" charset="2"/>
              <a:buChar char=""/>
            </a:pPr>
            <a:r>
              <a:rPr lang="en-US" sz="3600" b="1" spc="-1" dirty="0">
                <a:solidFill>
                  <a:srgbClr val="000000"/>
                </a:solidFill>
                <a:latin typeface="Calibri"/>
              </a:rPr>
              <a:t>SHAC Role in Curriculum Review (HB 1525) </a:t>
            </a:r>
          </a:p>
          <a:p>
            <a:pPr>
              <a:lnSpc>
                <a:spcPct val="100000"/>
              </a:lnSpc>
              <a:buClr>
                <a:srgbClr val="000000"/>
              </a:buClr>
              <a:buSzPct val="50000"/>
            </a:pPr>
            <a:endParaRPr lang="en-US" sz="3600" b="1" spc="-1" dirty="0">
              <a:solidFill>
                <a:srgbClr val="000000"/>
              </a:solidFill>
              <a:latin typeface="Calibri"/>
              <a:ea typeface="DejaVu Sans"/>
            </a:endParaRPr>
          </a:p>
          <a:p>
            <a:pPr indent="-228600">
              <a:lnSpc>
                <a:spcPct val="100000"/>
              </a:lnSpc>
              <a:buClr>
                <a:srgbClr val="000000"/>
              </a:buClr>
              <a:buSzPct val="50000"/>
              <a:buFont typeface="Wingdings" charset="2"/>
              <a:buChar char=""/>
            </a:pPr>
            <a:r>
              <a:rPr lang="en-US" sz="3600" b="1" strike="noStrike" spc="-1" dirty="0">
                <a:solidFill>
                  <a:srgbClr val="000000"/>
                </a:solidFill>
                <a:latin typeface="Calibri"/>
                <a:ea typeface="DejaVu Sans"/>
              </a:rPr>
              <a:t>Next Steps for Community Agencies</a:t>
            </a:r>
            <a:endParaRPr lang="en-US" sz="3600" b="0" strike="noStrike" spc="-1" dirty="0">
              <a:solidFill>
                <a:srgbClr val="000000"/>
              </a:solidFill>
              <a:latin typeface="Calibri"/>
              <a:ea typeface="DejaVu Sans"/>
            </a:endParaRPr>
          </a:p>
          <a:p>
            <a:pPr indent="-228600">
              <a:lnSpc>
                <a:spcPct val="100000"/>
              </a:lnSpc>
              <a:buClr>
                <a:srgbClr val="000000"/>
              </a:buClr>
              <a:buSzPct val="50000"/>
              <a:buFont typeface="Wingdings" charset="2"/>
              <a:buChar char=""/>
            </a:pPr>
            <a:endParaRPr lang="en-US" sz="3600" spc="-1" dirty="0">
              <a:solidFill>
                <a:srgbClr val="000000"/>
              </a:solidFill>
              <a:latin typeface="Calibri"/>
              <a:ea typeface="DejaVu Sans"/>
            </a:endParaRPr>
          </a:p>
          <a:p>
            <a:pPr indent="-228600">
              <a:lnSpc>
                <a:spcPct val="100000"/>
              </a:lnSpc>
              <a:buClr>
                <a:srgbClr val="000000"/>
              </a:buClr>
              <a:buSzPct val="50000"/>
              <a:buFont typeface="Wingdings" charset="2"/>
              <a:buChar char=""/>
            </a:pPr>
            <a:r>
              <a:rPr lang="en-US" sz="3600" b="1" strike="noStrike" spc="-1" dirty="0">
                <a:solidFill>
                  <a:srgbClr val="000000"/>
                </a:solidFill>
                <a:latin typeface="Calibri"/>
                <a:ea typeface="DejaVu Sans"/>
              </a:rPr>
              <a:t>Next Steps </a:t>
            </a:r>
            <a:r>
              <a:rPr lang="en-US" sz="3600" b="1" spc="-1" dirty="0">
                <a:solidFill>
                  <a:srgbClr val="000000"/>
                </a:solidFill>
                <a:latin typeface="Calibri"/>
                <a:ea typeface="DejaVu Sans"/>
              </a:rPr>
              <a:t>for</a:t>
            </a:r>
            <a:r>
              <a:rPr lang="en-US" sz="3600" b="1" strike="noStrike" spc="-1" dirty="0">
                <a:solidFill>
                  <a:srgbClr val="000000"/>
                </a:solidFill>
                <a:latin typeface="Calibri"/>
                <a:ea typeface="DejaVu Sans"/>
              </a:rPr>
              <a:t> Health 1 </a:t>
            </a:r>
            <a:endParaRPr lang="en-US" sz="3600" spc="-1" dirty="0">
              <a:solidFill>
                <a:srgbClr val="000000"/>
              </a:solidFill>
              <a:latin typeface="Calibri"/>
            </a:endParaRPr>
          </a:p>
          <a:p>
            <a:pPr lvl="2" indent="-228600">
              <a:buClr>
                <a:srgbClr val="000000"/>
              </a:buClr>
              <a:buSzPct val="50000"/>
              <a:buFont typeface="Wingdings" charset="2"/>
              <a:buChar char=""/>
            </a:pPr>
            <a:endParaRPr lang="en-US" sz="2400" b="0" strike="noStrike" spc="-1" dirty="0">
              <a:solidFill>
                <a:srgbClr val="000000"/>
              </a:solidFill>
              <a:latin typeface="Calibri"/>
            </a:endParaRPr>
          </a:p>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208547" y="81288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98568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6000" b="0" strike="noStrike" spc="-1" dirty="0">
                <a:solidFill>
                  <a:srgbClr val="FFFFFF"/>
                </a:solidFill>
                <a:latin typeface="Zona Pro"/>
                <a:ea typeface="DejaVu Sans"/>
              </a:rPr>
              <a:t>AGENDA</a:t>
            </a:r>
            <a:endParaRPr lang="en-US" sz="6000" b="0" strike="noStrike" spc="-1" dirty="0">
              <a:latin typeface="Arial"/>
            </a:endParaRPr>
          </a:p>
        </p:txBody>
      </p:sp>
      <p:pic>
        <p:nvPicPr>
          <p:cNvPr id="122" name="Picture 121"/>
          <p:cNvPicPr/>
          <p:nvPr/>
        </p:nvPicPr>
        <p:blipFill>
          <a:blip r:embed="rId2">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382782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2960" y="2284560"/>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28600" lvl="1">
              <a:buClr>
                <a:srgbClr val="000000"/>
              </a:buClr>
              <a:buSzPct val="50000"/>
            </a:pPr>
            <a:r>
              <a:rPr lang="en-US" sz="3600" b="1" i="1" spc="-1" dirty="0">
                <a:solidFill>
                  <a:srgbClr val="000000"/>
                </a:solidFill>
                <a:latin typeface="Calibri"/>
              </a:rPr>
              <a:t>The role of SHAC, as per HB 1525, is to review and advise on the suitability of any proposed curriculum content in the following areas before making final recommendations to the Board of Trustees:</a:t>
            </a:r>
          </a:p>
          <a:p>
            <a:pPr marL="228600" lvl="1">
              <a:buClr>
                <a:srgbClr val="000000"/>
              </a:buClr>
              <a:buSzPct val="50000"/>
            </a:pPr>
            <a:endParaRPr lang="en-US" sz="2000" b="1" i="1" spc="-1" dirty="0">
              <a:solidFill>
                <a:srgbClr val="000000"/>
              </a:solidFill>
              <a:latin typeface="Calibri"/>
            </a:endParaRP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The Prevention of Child </a:t>
            </a:r>
            <a:r>
              <a:rPr lang="en-US" sz="3600" spc="-1" dirty="0">
                <a:solidFill>
                  <a:srgbClr val="000000"/>
                </a:solidFill>
                <a:latin typeface="Calibri"/>
              </a:rPr>
              <a:t>A</a:t>
            </a:r>
            <a:r>
              <a:rPr lang="en-US" sz="3600" strike="noStrike" spc="-1" dirty="0">
                <a:solidFill>
                  <a:srgbClr val="000000"/>
                </a:solidFill>
                <a:latin typeface="Calibri"/>
              </a:rPr>
              <a:t>buse and/or Family </a:t>
            </a:r>
            <a:r>
              <a:rPr lang="en-US" sz="3600" spc="-1" dirty="0">
                <a:solidFill>
                  <a:srgbClr val="000000"/>
                </a:solidFill>
                <a:latin typeface="Calibri"/>
              </a:rPr>
              <a:t>V</a:t>
            </a:r>
            <a:r>
              <a:rPr lang="en-US" sz="3600" strike="noStrike" spc="-1" dirty="0">
                <a:solidFill>
                  <a:srgbClr val="000000"/>
                </a:solidFill>
                <a:latin typeface="Calibri"/>
              </a:rPr>
              <a:t>iolence</a:t>
            </a:r>
          </a:p>
          <a:p>
            <a:pPr marL="571500" lvl="1" indent="-342900">
              <a:buClr>
                <a:srgbClr val="000000"/>
              </a:buClr>
              <a:buSzPct val="50000"/>
              <a:buFont typeface="Arial" panose="020B0604020202020204" pitchFamily="34" charset="0"/>
              <a:buChar char="•"/>
            </a:pPr>
            <a:r>
              <a:rPr lang="en-US" sz="3600" spc="-1" dirty="0">
                <a:solidFill>
                  <a:srgbClr val="000000"/>
                </a:solidFill>
                <a:latin typeface="Calibri"/>
              </a:rPr>
              <a:t>The Prevention of Dating Violence</a:t>
            </a: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The Prevention of Sex </a:t>
            </a:r>
            <a:r>
              <a:rPr lang="en-US" sz="3600" spc="-1" dirty="0">
                <a:solidFill>
                  <a:srgbClr val="000000"/>
                </a:solidFill>
                <a:latin typeface="Calibri"/>
              </a:rPr>
              <a:t>T</a:t>
            </a:r>
            <a:r>
              <a:rPr lang="en-US" sz="3600" strike="noStrike" spc="-1" dirty="0">
                <a:solidFill>
                  <a:srgbClr val="000000"/>
                </a:solidFill>
                <a:latin typeface="Calibri"/>
              </a:rPr>
              <a:t>rafficking</a:t>
            </a:r>
          </a:p>
          <a:p>
            <a:pPr marL="571500" lvl="1" indent="-342900">
              <a:buClr>
                <a:srgbClr val="000000"/>
              </a:buClr>
              <a:buSzPct val="50000"/>
              <a:buFont typeface="Arial" panose="020B0604020202020204" pitchFamily="34" charset="0"/>
              <a:buChar char="•"/>
            </a:pPr>
            <a:r>
              <a:rPr lang="en-US" sz="3600" spc="-1" dirty="0">
                <a:solidFill>
                  <a:srgbClr val="000000"/>
                </a:solidFill>
                <a:latin typeface="Calibri"/>
              </a:rPr>
              <a:t>Human Sexuality</a:t>
            </a:r>
          </a:p>
          <a:p>
            <a:pPr marL="571500" lvl="1" indent="-342900">
              <a:buClr>
                <a:srgbClr val="000000"/>
              </a:buClr>
              <a:buSzPct val="50000"/>
              <a:buFont typeface="Arial" panose="020B0604020202020204" pitchFamily="34" charset="0"/>
              <a:buChar char="•"/>
            </a:pPr>
            <a:r>
              <a:rPr lang="en-US" sz="3600" strike="noStrike" spc="-1" dirty="0">
                <a:solidFill>
                  <a:srgbClr val="000000"/>
                </a:solidFill>
                <a:latin typeface="Calibri"/>
              </a:rPr>
              <a:t>Reproductive Health</a:t>
            </a:r>
          </a:p>
          <a:p>
            <a:pPr marL="228600" lvl="1" algn="r">
              <a:buClr>
                <a:srgbClr val="000000"/>
              </a:buClr>
              <a:buSzPct val="50000"/>
            </a:pPr>
            <a:r>
              <a:rPr lang="en-US" sz="2000" dirty="0"/>
              <a:t>Tex. Educ. Code § 28.004(c)(3), (c)(8)</a:t>
            </a:r>
          </a:p>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spc="-1" dirty="0">
                <a:solidFill>
                  <a:srgbClr val="FFFFFF"/>
                </a:solidFill>
                <a:latin typeface="Zona Pro"/>
              </a:rPr>
              <a:t>SHAC ROLE FOR REVIEWING SENSITIVE CONTENT</a:t>
            </a:r>
            <a:endParaRPr lang="en-US" sz="3600" b="0" strike="noStrike" spc="-1" dirty="0">
              <a:latin typeface="Arial"/>
            </a:endParaRPr>
          </a:p>
        </p:txBody>
      </p:sp>
      <p:pic>
        <p:nvPicPr>
          <p:cNvPr id="122" name="Picture 121"/>
          <p:cNvPicPr/>
          <p:nvPr/>
        </p:nvPicPr>
        <p:blipFill>
          <a:blip r:embed="rId2">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404443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602823" y="2144951"/>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20000"/>
          </a:bodyPr>
          <a:lstStyle/>
          <a:p>
            <a:pPr marL="228600" lvl="1">
              <a:buClr>
                <a:srgbClr val="000000"/>
              </a:buClr>
              <a:buSzPct val="50000"/>
            </a:pPr>
            <a:r>
              <a:rPr lang="en-US" sz="3600" b="1" spc="-1" dirty="0">
                <a:solidFill>
                  <a:srgbClr val="000000"/>
                </a:solidFill>
                <a:latin typeface="Calibri"/>
              </a:rPr>
              <a:t>Draft of Summary Chart from Subcommittee Meeting (hand-out)</a:t>
            </a:r>
          </a:p>
          <a:p>
            <a:pPr marL="228600" lvl="1">
              <a:buClr>
                <a:srgbClr val="000000"/>
              </a:buClr>
              <a:buSzPct val="50000"/>
            </a:pPr>
            <a:endParaRPr lang="en-US" sz="3600" spc="-1" dirty="0">
              <a:solidFill>
                <a:srgbClr val="000000"/>
              </a:solidFill>
              <a:latin typeface="Calibri"/>
            </a:endParaRPr>
          </a:p>
          <a:p>
            <a:pPr marL="228600" lvl="1">
              <a:buClr>
                <a:srgbClr val="000000"/>
              </a:buClr>
              <a:buSzPct val="50000"/>
            </a:pPr>
            <a:r>
              <a:rPr lang="en-US" sz="3600" b="1" spc="-1" dirty="0">
                <a:solidFill>
                  <a:srgbClr val="000000"/>
                </a:solidFill>
                <a:latin typeface="Calibri"/>
              </a:rPr>
              <a:t>Next Steps</a:t>
            </a:r>
          </a:p>
          <a:p>
            <a:pPr marL="228600" lvl="1">
              <a:buClr>
                <a:srgbClr val="000000"/>
              </a:buClr>
              <a:buSzPct val="50000"/>
            </a:pPr>
            <a:endParaRPr lang="en-US" sz="3600" spc="-1" dirty="0">
              <a:solidFill>
                <a:srgbClr val="000000"/>
              </a:solidFill>
              <a:latin typeface="Calibri"/>
            </a:endParaRPr>
          </a:p>
          <a:p>
            <a:pPr marL="228600" lvl="1">
              <a:buClr>
                <a:srgbClr val="000000"/>
              </a:buClr>
              <a:buSzPct val="50000"/>
            </a:pPr>
            <a:r>
              <a:rPr lang="en-US" sz="3600" spc="-1" dirty="0">
                <a:solidFill>
                  <a:srgbClr val="000000"/>
                </a:solidFill>
                <a:latin typeface="Calibri"/>
              </a:rPr>
              <a:t>1. Community Agency Presentations to SHAC Sept. – Dec.</a:t>
            </a:r>
          </a:p>
          <a:p>
            <a:pPr marL="971550" lvl="1" indent="-742950">
              <a:buClr>
                <a:srgbClr val="000000"/>
              </a:buClr>
              <a:buSzPct val="50000"/>
              <a:buAutoNum type="arabicPeriod"/>
            </a:pPr>
            <a:endParaRPr lang="en-US" sz="3600" spc="-1" dirty="0">
              <a:solidFill>
                <a:srgbClr val="000000"/>
              </a:solidFill>
              <a:latin typeface="Calibri"/>
            </a:endParaRPr>
          </a:p>
          <a:p>
            <a:pPr marL="228600" lvl="1">
              <a:buClr>
                <a:srgbClr val="000000"/>
              </a:buClr>
              <a:buSzPct val="50000"/>
            </a:pPr>
            <a:r>
              <a:rPr lang="en-US" sz="3600" spc="-1" dirty="0">
                <a:solidFill>
                  <a:srgbClr val="000000"/>
                </a:solidFill>
                <a:latin typeface="Calibri"/>
              </a:rPr>
              <a:t>2. SHAC will determine which programs will be recommended to the Board 	of Trustees and present the recommendation at the January Board 	meeting.</a:t>
            </a:r>
          </a:p>
          <a:p>
            <a:pPr marL="228600" lvl="1">
              <a:buClr>
                <a:srgbClr val="000000"/>
              </a:buClr>
              <a:buSzPct val="50000"/>
            </a:pPr>
            <a:endParaRPr lang="en-US" sz="3600" spc="-1" dirty="0">
              <a:solidFill>
                <a:srgbClr val="000000"/>
              </a:solidFill>
              <a:latin typeface="Calibri"/>
            </a:endParaRPr>
          </a:p>
          <a:p>
            <a:pPr marL="228600" lvl="1">
              <a:buClr>
                <a:srgbClr val="000000"/>
              </a:buClr>
              <a:buSzPct val="50000"/>
            </a:pPr>
            <a:r>
              <a:rPr lang="en-US" sz="3600" spc="-1" dirty="0">
                <a:solidFill>
                  <a:srgbClr val="000000"/>
                </a:solidFill>
                <a:latin typeface="Calibri"/>
              </a:rPr>
              <a:t>3. Programs approved by the Board will be communicated to the principals 	for consideration at their campus. Scheduling of programs will be 	coordinated with the school counselor.</a:t>
            </a: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6000" b="0" strike="noStrike" spc="-1" dirty="0">
                <a:solidFill>
                  <a:srgbClr val="FFFFFF"/>
                </a:solidFill>
                <a:latin typeface="Zona Pro"/>
                <a:ea typeface="DejaVu Sans"/>
              </a:rPr>
              <a:t>COMMUNITY AGENCIES</a:t>
            </a:r>
            <a:endParaRPr lang="en-US" sz="6000" b="0" strike="noStrike" spc="-1" dirty="0">
              <a:latin typeface="Arial"/>
            </a:endParaRPr>
          </a:p>
        </p:txBody>
      </p:sp>
      <p:pic>
        <p:nvPicPr>
          <p:cNvPr id="122" name="Picture 121"/>
          <p:cNvPicPr/>
          <p:nvPr/>
        </p:nvPicPr>
        <p:blipFill>
          <a:blip r:embed="rId3">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200820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602823" y="2144951"/>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28600" lvl="1">
              <a:buClr>
                <a:srgbClr val="000000"/>
              </a:buClr>
              <a:buSzPct val="50000"/>
            </a:pPr>
            <a:r>
              <a:rPr lang="en-US" sz="3600" b="1" spc="-1" dirty="0">
                <a:solidFill>
                  <a:srgbClr val="000000"/>
                </a:solidFill>
                <a:latin typeface="Calibri"/>
              </a:rPr>
              <a:t>Next Steps</a:t>
            </a:r>
          </a:p>
          <a:p>
            <a:pPr marL="228600" lvl="1">
              <a:buClr>
                <a:srgbClr val="000000"/>
              </a:buClr>
              <a:buSzPct val="50000"/>
            </a:pPr>
            <a:endParaRPr lang="en-US" sz="3600" spc="-1" dirty="0">
              <a:solidFill>
                <a:srgbClr val="000000"/>
              </a:solidFill>
              <a:latin typeface="Calibri"/>
            </a:endParaRPr>
          </a:p>
          <a:p>
            <a:pPr marL="228600" lvl="1">
              <a:buClr>
                <a:srgbClr val="000000"/>
              </a:buClr>
              <a:buSzPct val="50000"/>
            </a:pPr>
            <a:r>
              <a:rPr lang="en-US" sz="3600" spc="-1" dirty="0">
                <a:solidFill>
                  <a:srgbClr val="000000"/>
                </a:solidFill>
                <a:latin typeface="Calibri"/>
              </a:rPr>
              <a:t>1. Curriculum materials based on the new TEKS for Health 1 and 	containing sensitive content will be reviewed by SHAC at the May 	4</a:t>
            </a:r>
            <a:r>
              <a:rPr lang="en-US" sz="3600" spc="-1" baseline="30000" dirty="0">
                <a:solidFill>
                  <a:srgbClr val="000000"/>
                </a:solidFill>
                <a:latin typeface="Calibri"/>
              </a:rPr>
              <a:t>th</a:t>
            </a:r>
            <a:r>
              <a:rPr lang="en-US" sz="3600" spc="-1" dirty="0">
                <a:solidFill>
                  <a:srgbClr val="000000"/>
                </a:solidFill>
                <a:latin typeface="Calibri"/>
              </a:rPr>
              <a:t> meeting (noon).</a:t>
            </a:r>
          </a:p>
          <a:p>
            <a:pPr marL="971550" lvl="1" indent="-742950">
              <a:buClr>
                <a:srgbClr val="000000"/>
              </a:buClr>
              <a:buSzPct val="50000"/>
              <a:buAutoNum type="arabicPeriod"/>
            </a:pPr>
            <a:endParaRPr lang="en-US" sz="3600" spc="-1" dirty="0">
              <a:solidFill>
                <a:srgbClr val="000000"/>
              </a:solidFill>
              <a:latin typeface="Calibri"/>
            </a:endParaRPr>
          </a:p>
          <a:p>
            <a:pPr marL="228600" lvl="1">
              <a:buClr>
                <a:srgbClr val="000000"/>
              </a:buClr>
              <a:buSzPct val="50000"/>
            </a:pPr>
            <a:r>
              <a:rPr lang="en-US" sz="3600" spc="-1" dirty="0">
                <a:solidFill>
                  <a:srgbClr val="000000"/>
                </a:solidFill>
                <a:latin typeface="Calibri"/>
              </a:rPr>
              <a:t>2. Health 1 curriculum materials will be recommended to the Board 	of Trustees for approval at the June or July Board meeting.</a:t>
            </a:r>
          </a:p>
          <a:p>
            <a:pPr marL="228600" lvl="1">
              <a:buClr>
                <a:srgbClr val="000000"/>
              </a:buClr>
              <a:buSzPct val="50000"/>
            </a:pPr>
            <a:endParaRPr lang="en-US" sz="36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6000" b="0" strike="noStrike" spc="-1" dirty="0">
                <a:solidFill>
                  <a:srgbClr val="FFFFFF"/>
                </a:solidFill>
                <a:latin typeface="Zona Pro"/>
              </a:rPr>
              <a:t>HEALTH 1</a:t>
            </a:r>
            <a:endParaRPr lang="en-US" sz="6000" b="0" strike="noStrike" spc="-1" dirty="0">
              <a:latin typeface="Arial"/>
            </a:endParaRPr>
          </a:p>
        </p:txBody>
      </p:sp>
      <p:pic>
        <p:nvPicPr>
          <p:cNvPr id="122" name="Picture 121"/>
          <p:cNvPicPr/>
          <p:nvPr/>
        </p:nvPicPr>
        <p:blipFill>
          <a:blip r:embed="rId2">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92358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1160" y="2076155"/>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a:lnSpc>
                <a:spcPct val="100000"/>
              </a:lnSpc>
              <a:buClr>
                <a:srgbClr val="000000"/>
              </a:buClr>
              <a:buSzPct val="50000"/>
            </a:pPr>
            <a:r>
              <a:rPr lang="en-US" sz="3600" b="1" spc="-1" dirty="0">
                <a:solidFill>
                  <a:srgbClr val="000000"/>
                </a:solidFill>
                <a:latin typeface="Calibri"/>
                <a:ea typeface="DejaVu Sans"/>
              </a:rPr>
              <a:t>Notes Regarding Sensitive</a:t>
            </a:r>
            <a:r>
              <a:rPr lang="en-US" sz="3600" b="1" strike="noStrike" spc="-1" dirty="0">
                <a:solidFill>
                  <a:srgbClr val="000000"/>
                </a:solidFill>
                <a:latin typeface="Calibri"/>
                <a:ea typeface="DejaVu Sans"/>
              </a:rPr>
              <a:t> Content, as </a:t>
            </a:r>
            <a:r>
              <a:rPr lang="en-US" sz="3600" b="1" spc="-1" dirty="0">
                <a:solidFill>
                  <a:srgbClr val="000000"/>
                </a:solidFill>
                <a:latin typeface="Calibri"/>
              </a:rPr>
              <a:t>per HB 1525</a:t>
            </a:r>
          </a:p>
          <a:p>
            <a:pPr>
              <a:lnSpc>
                <a:spcPct val="100000"/>
              </a:lnSpc>
              <a:buClr>
                <a:srgbClr val="000000"/>
              </a:buClr>
              <a:buSzPct val="50000"/>
            </a:pPr>
            <a:endParaRPr lang="en-US" sz="3600" b="1" spc="-1" dirty="0">
              <a:solidFill>
                <a:srgbClr val="000000"/>
              </a:solidFill>
              <a:latin typeface="Calibri"/>
            </a:endParaRPr>
          </a:p>
          <a:p>
            <a:pPr marL="571500" indent="-571500">
              <a:lnSpc>
                <a:spcPct val="100000"/>
              </a:lnSpc>
              <a:buClr>
                <a:srgbClr val="000000"/>
              </a:buClr>
              <a:buSzPct val="50000"/>
              <a:buFont typeface="Arial" panose="020B0604020202020204" pitchFamily="34" charset="0"/>
              <a:buChar char="•"/>
            </a:pPr>
            <a:r>
              <a:rPr lang="en-US" sz="3600" spc="-1" dirty="0">
                <a:solidFill>
                  <a:srgbClr val="000000"/>
                </a:solidFill>
                <a:latin typeface="Calibri"/>
              </a:rPr>
              <a:t>Parents must </a:t>
            </a:r>
            <a:r>
              <a:rPr lang="en-US" sz="3600" b="1" spc="-1" dirty="0">
                <a:solidFill>
                  <a:srgbClr val="000000"/>
                </a:solidFill>
                <a:latin typeface="Calibri"/>
              </a:rPr>
              <a:t>OPT-IN </a:t>
            </a:r>
            <a:r>
              <a:rPr lang="en-US" sz="3600" spc="-1" dirty="0">
                <a:solidFill>
                  <a:srgbClr val="000000"/>
                </a:solidFill>
                <a:latin typeface="Calibri"/>
              </a:rPr>
              <a:t>to instruction, which they will do via a Google form or written form provided by the teacher/school.</a:t>
            </a:r>
          </a:p>
          <a:p>
            <a:pPr marL="571500" indent="-571500">
              <a:lnSpc>
                <a:spcPct val="100000"/>
              </a:lnSpc>
              <a:buClr>
                <a:srgbClr val="000000"/>
              </a:buClr>
              <a:buSzPct val="50000"/>
              <a:buFont typeface="Arial" panose="020B0604020202020204" pitchFamily="34" charset="0"/>
              <a:buChar char="•"/>
            </a:pPr>
            <a:endParaRPr lang="en-US" sz="3600" spc="-1" dirty="0">
              <a:solidFill>
                <a:srgbClr val="000000"/>
              </a:solidFill>
              <a:latin typeface="Calibri"/>
            </a:endParaRPr>
          </a:p>
          <a:p>
            <a:pPr marL="571500" indent="-571500">
              <a:lnSpc>
                <a:spcPct val="100000"/>
              </a:lnSpc>
              <a:buClr>
                <a:srgbClr val="000000"/>
              </a:buClr>
              <a:buSzPct val="50000"/>
              <a:buFont typeface="Arial" panose="020B0604020202020204" pitchFamily="34" charset="0"/>
              <a:buChar char="•"/>
            </a:pPr>
            <a:r>
              <a:rPr lang="en-US" sz="3600" spc="-1" dirty="0">
                <a:solidFill>
                  <a:srgbClr val="000000"/>
                </a:solidFill>
                <a:latin typeface="Calibri"/>
              </a:rPr>
              <a:t>If </a:t>
            </a:r>
            <a:r>
              <a:rPr lang="en-US" sz="3600" b="1" spc="-1" dirty="0">
                <a:solidFill>
                  <a:srgbClr val="000000"/>
                </a:solidFill>
                <a:latin typeface="Calibri"/>
              </a:rPr>
              <a:t>OPT-IN</a:t>
            </a:r>
            <a:r>
              <a:rPr lang="en-US" sz="3600" spc="-1" dirty="0">
                <a:solidFill>
                  <a:srgbClr val="000000"/>
                </a:solidFill>
                <a:latin typeface="Calibri"/>
              </a:rPr>
              <a:t> is not received, students will be given an alternative assignment, without penalty.</a:t>
            </a:r>
          </a:p>
          <a:p>
            <a:pPr>
              <a:lnSpc>
                <a:spcPct val="100000"/>
              </a:lnSpc>
              <a:buClr>
                <a:srgbClr val="000000"/>
              </a:buClr>
              <a:buSzPct val="50000"/>
            </a:pPr>
            <a:endParaRPr lang="en-US" sz="3600" spc="-1" dirty="0">
              <a:solidFill>
                <a:srgbClr val="000000"/>
              </a:solidFill>
              <a:latin typeface="Calibri"/>
            </a:endParaRPr>
          </a:p>
          <a:p>
            <a:pPr marL="571500" indent="-571500">
              <a:lnSpc>
                <a:spcPct val="100000"/>
              </a:lnSpc>
              <a:buClr>
                <a:srgbClr val="000000"/>
              </a:buClr>
              <a:buSzPct val="50000"/>
              <a:buFont typeface="Arial" panose="020B0604020202020204" pitchFamily="34" charset="0"/>
              <a:buChar char="•"/>
            </a:pPr>
            <a:r>
              <a:rPr lang="en-US" sz="3600" spc="-1" dirty="0">
                <a:solidFill>
                  <a:srgbClr val="000000"/>
                </a:solidFill>
                <a:latin typeface="Calibri"/>
              </a:rPr>
              <a:t>The school or community agency will make the approved curriculum available to any parent who requests to view it. </a:t>
            </a:r>
          </a:p>
          <a:p>
            <a:pPr>
              <a:lnSpc>
                <a:spcPct val="100000"/>
              </a:lnSpc>
              <a:buClr>
                <a:srgbClr val="000000"/>
              </a:buClr>
              <a:buSzPct val="50000"/>
            </a:pPr>
            <a:endParaRPr lang="en-US" sz="3600" spc="-1" dirty="0">
              <a:solidFill>
                <a:srgbClr val="000000"/>
              </a:solidFill>
              <a:latin typeface="Calibri"/>
            </a:endParaRPr>
          </a:p>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000" spc="-1" dirty="0">
                <a:solidFill>
                  <a:srgbClr val="FFFFFF"/>
                </a:solidFill>
                <a:latin typeface="Zona Pro"/>
                <a:ea typeface="DejaVu Sans"/>
              </a:rPr>
              <a:t>REMINDERS ABOUT SENSITIVE CONTENT</a:t>
            </a:r>
            <a:endParaRPr lang="en-US" sz="4000" b="0" strike="noStrike" spc="-1" dirty="0">
              <a:latin typeface="Arial"/>
            </a:endParaRPr>
          </a:p>
        </p:txBody>
      </p:sp>
      <p:pic>
        <p:nvPicPr>
          <p:cNvPr id="122" name="Picture 121"/>
          <p:cNvPicPr/>
          <p:nvPr/>
        </p:nvPicPr>
        <p:blipFill>
          <a:blip r:embed="rId3">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128155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1160" y="2076155"/>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5400" b="0" strike="noStrike" spc="-1" dirty="0">
                <a:solidFill>
                  <a:srgbClr val="FFFFFF"/>
                </a:solidFill>
                <a:latin typeface="Zona Pro"/>
                <a:ea typeface="DejaVu Sans"/>
              </a:rPr>
              <a:t>TIMELINE</a:t>
            </a:r>
            <a:endParaRPr lang="en-US" sz="5400" b="0" strike="noStrike" spc="-1" dirty="0">
              <a:latin typeface="Arial"/>
            </a:endParaRPr>
          </a:p>
        </p:txBody>
      </p:sp>
      <p:pic>
        <p:nvPicPr>
          <p:cNvPr id="122" name="Picture 121"/>
          <p:cNvPicPr/>
          <p:nvPr/>
        </p:nvPicPr>
        <p:blipFill>
          <a:blip r:embed="rId3">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
        <p:nvSpPr>
          <p:cNvPr id="7" name="CustomShape 1">
            <a:extLst>
              <a:ext uri="{FF2B5EF4-FFF2-40B4-BE49-F238E27FC236}">
                <a16:creationId xmlns:a16="http://schemas.microsoft.com/office/drawing/2014/main" id="{1E99C5B3-49F9-46B1-ABC2-3A30698B2FB4}"/>
              </a:ext>
            </a:extLst>
          </p:cNvPr>
          <p:cNvSpPr/>
          <p:nvPr/>
        </p:nvSpPr>
        <p:spPr>
          <a:xfrm>
            <a:off x="883560" y="2228555"/>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92500" lnSpcReduction="10000"/>
          </a:bodyPr>
          <a:lstStyle/>
          <a:p>
            <a:pPr>
              <a:lnSpc>
                <a:spcPct val="100000"/>
              </a:lnSpc>
              <a:buClr>
                <a:srgbClr val="000000"/>
              </a:buClr>
              <a:buSzPct val="50000"/>
            </a:pPr>
            <a:r>
              <a:rPr lang="en-US" sz="3600" b="1" strike="noStrike" spc="-1" dirty="0">
                <a:solidFill>
                  <a:srgbClr val="000000"/>
                </a:solidFill>
                <a:latin typeface="Calibri"/>
                <a:ea typeface="DejaVu Sans"/>
              </a:rPr>
              <a:t>May 4th – </a:t>
            </a:r>
            <a:r>
              <a:rPr lang="en-US" sz="3600" spc="-1" dirty="0">
                <a:solidFill>
                  <a:srgbClr val="000000"/>
                </a:solidFill>
                <a:latin typeface="Calibri"/>
                <a:ea typeface="DejaVu Sans"/>
              </a:rPr>
              <a:t>SHAC </a:t>
            </a:r>
            <a:r>
              <a:rPr lang="en-US" sz="3600" strike="noStrike" spc="-1" dirty="0">
                <a:solidFill>
                  <a:srgbClr val="000000"/>
                </a:solidFill>
                <a:latin typeface="Calibri"/>
                <a:ea typeface="DejaVu Sans"/>
              </a:rPr>
              <a:t>Review of Health 1 Curriculum Materials </a:t>
            </a:r>
            <a:r>
              <a:rPr lang="en-US" sz="2600" strike="noStrike" spc="-1" dirty="0">
                <a:solidFill>
                  <a:srgbClr val="000000"/>
                </a:solidFill>
                <a:latin typeface="Calibri"/>
                <a:ea typeface="DejaVu Sans"/>
              </a:rPr>
              <a:t>(as per </a:t>
            </a:r>
            <a:r>
              <a:rPr lang="en-US" sz="2600" dirty="0"/>
              <a:t>Tex. Educ. Code § 28.004(c)(3), (c)(8)</a:t>
            </a:r>
          </a:p>
          <a:p>
            <a:pPr>
              <a:lnSpc>
                <a:spcPct val="100000"/>
              </a:lnSpc>
              <a:buClr>
                <a:srgbClr val="000000"/>
              </a:buClr>
              <a:buSzPct val="50000"/>
            </a:pPr>
            <a:endParaRPr lang="en-US" sz="2600" strike="noStrike" spc="-1" dirty="0">
              <a:solidFill>
                <a:srgbClr val="000000"/>
              </a:solidFill>
              <a:latin typeface="Calibri"/>
              <a:ea typeface="DejaVu Sans"/>
            </a:endParaRPr>
          </a:p>
          <a:p>
            <a:pPr>
              <a:lnSpc>
                <a:spcPct val="100000"/>
              </a:lnSpc>
              <a:buClr>
                <a:srgbClr val="000000"/>
              </a:buClr>
              <a:buSzPct val="50000"/>
            </a:pPr>
            <a:r>
              <a:rPr lang="en-US" sz="3600" b="1" strike="noStrike" spc="-1" dirty="0">
                <a:solidFill>
                  <a:srgbClr val="000000"/>
                </a:solidFill>
                <a:latin typeface="Calibri"/>
                <a:ea typeface="DejaVu Sans"/>
              </a:rPr>
              <a:t>June/July Board Meeting – </a:t>
            </a:r>
            <a:r>
              <a:rPr lang="en-US" sz="3600" strike="noStrike" spc="-1" dirty="0">
                <a:solidFill>
                  <a:srgbClr val="000000"/>
                </a:solidFill>
                <a:latin typeface="Calibri"/>
                <a:ea typeface="DejaVu Sans"/>
              </a:rPr>
              <a:t>Recommendation of Health 1 Curriculum Materials to Board of Trustees for Approval</a:t>
            </a:r>
          </a:p>
          <a:p>
            <a:pPr>
              <a:lnSpc>
                <a:spcPct val="100000"/>
              </a:lnSpc>
              <a:buClr>
                <a:srgbClr val="000000"/>
              </a:buClr>
              <a:buSzPct val="50000"/>
            </a:pPr>
            <a:endParaRPr lang="en-US" sz="3600" strike="noStrike" spc="-1" dirty="0">
              <a:solidFill>
                <a:srgbClr val="000000"/>
              </a:solidFill>
              <a:latin typeface="Calibri"/>
              <a:ea typeface="DejaVu Sans"/>
            </a:endParaRPr>
          </a:p>
          <a:p>
            <a:pPr>
              <a:lnSpc>
                <a:spcPct val="100000"/>
              </a:lnSpc>
              <a:buClr>
                <a:srgbClr val="000000"/>
              </a:buClr>
              <a:buSzPct val="50000"/>
            </a:pPr>
            <a:r>
              <a:rPr lang="en-US" sz="3600" b="1" spc="-1" dirty="0">
                <a:solidFill>
                  <a:srgbClr val="000000"/>
                </a:solidFill>
                <a:latin typeface="Calibri"/>
                <a:ea typeface="DejaVu Sans"/>
              </a:rPr>
              <a:t>September – December – </a:t>
            </a:r>
            <a:r>
              <a:rPr lang="en-US" sz="3600" spc="-1" dirty="0">
                <a:solidFill>
                  <a:srgbClr val="000000"/>
                </a:solidFill>
                <a:latin typeface="Calibri"/>
                <a:ea typeface="DejaVu Sans"/>
              </a:rPr>
              <a:t>SHAC Review of Community Presentations to consider recommendation to the Board of Trustees for approval</a:t>
            </a:r>
          </a:p>
          <a:p>
            <a:pPr>
              <a:lnSpc>
                <a:spcPct val="100000"/>
              </a:lnSpc>
              <a:buClr>
                <a:srgbClr val="000000"/>
              </a:buClr>
              <a:buSzPct val="50000"/>
            </a:pPr>
            <a:endParaRPr lang="en-US" sz="3600" spc="-1" dirty="0">
              <a:solidFill>
                <a:srgbClr val="000000"/>
              </a:solidFill>
              <a:latin typeface="Calibri"/>
              <a:ea typeface="DejaVu Sans"/>
            </a:endParaRPr>
          </a:p>
          <a:p>
            <a:pPr>
              <a:lnSpc>
                <a:spcPct val="100000"/>
              </a:lnSpc>
              <a:buClr>
                <a:srgbClr val="000000"/>
              </a:buClr>
              <a:buSzPct val="50000"/>
            </a:pPr>
            <a:r>
              <a:rPr lang="en-US" sz="3600" b="1" strike="noStrike" spc="-1" dirty="0">
                <a:solidFill>
                  <a:srgbClr val="000000"/>
                </a:solidFill>
                <a:latin typeface="Calibri"/>
                <a:ea typeface="DejaVu Sans"/>
              </a:rPr>
              <a:t>January – </a:t>
            </a:r>
            <a:r>
              <a:rPr lang="en-US" sz="3600" strike="noStrike" spc="-1" dirty="0">
                <a:solidFill>
                  <a:srgbClr val="000000"/>
                </a:solidFill>
                <a:latin typeface="Calibri"/>
                <a:ea typeface="DejaVu Sans"/>
              </a:rPr>
              <a:t>Recommendation of Community Agency Program(s) [that contain sensitive content] to Board of Trustees for Approval</a:t>
            </a:r>
            <a:endParaRPr lang="en-US" sz="3600" b="1" strike="noStrike" spc="-1" dirty="0">
              <a:solidFill>
                <a:srgbClr val="000000"/>
              </a:solidFill>
              <a:latin typeface="Calibri"/>
              <a:ea typeface="DejaVu Sans"/>
            </a:endParaRPr>
          </a:p>
          <a:p>
            <a:pPr>
              <a:lnSpc>
                <a:spcPct val="100000"/>
              </a:lnSpc>
              <a:buClr>
                <a:srgbClr val="000000"/>
              </a:buClr>
              <a:buSzPct val="50000"/>
            </a:pPr>
            <a:endParaRPr lang="en-US" sz="3600" b="1" strike="noStrike" spc="-1" dirty="0">
              <a:solidFill>
                <a:srgbClr val="000000"/>
              </a:solidFill>
              <a:latin typeface="Calibri"/>
              <a:ea typeface="DejaVu Sans"/>
            </a:endParaRPr>
          </a:p>
          <a:p>
            <a:pPr>
              <a:lnSpc>
                <a:spcPct val="100000"/>
              </a:lnSpc>
              <a:buClr>
                <a:srgbClr val="000000"/>
              </a:buClr>
              <a:buSzPct val="50000"/>
            </a:pPr>
            <a:endParaRPr lang="en-US" sz="3600" b="1" spc="-1" dirty="0">
              <a:solidFill>
                <a:srgbClr val="000000"/>
              </a:solidFill>
              <a:latin typeface="Calibri"/>
            </a:endParaRPr>
          </a:p>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Tree>
    <p:extLst>
      <p:ext uri="{BB962C8B-B14F-4D97-AF65-F5344CB8AC3E}">
        <p14:creationId xmlns:p14="http://schemas.microsoft.com/office/powerpoint/2010/main" val="367636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731160" y="2076155"/>
            <a:ext cx="13166280" cy="52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914400" lvl="4" indent="-228600">
              <a:buClr>
                <a:srgbClr val="000000"/>
              </a:buClr>
              <a:buSzPct val="50000"/>
              <a:buFont typeface="Courier New" panose="02070309020205020404" pitchFamily="49" charset="0"/>
              <a:buChar char="o"/>
            </a:pPr>
            <a:endParaRPr lang="en-US" sz="2400" spc="-1" dirty="0">
              <a:solidFill>
                <a:srgbClr val="000000"/>
              </a:solidFill>
              <a:latin typeface="Calibri"/>
            </a:endParaRPr>
          </a:p>
        </p:txBody>
      </p:sp>
      <p:sp>
        <p:nvSpPr>
          <p:cNvPr id="120" name="CustomShape 2"/>
          <p:cNvSpPr/>
          <p:nvPr/>
        </p:nvSpPr>
        <p:spPr>
          <a:xfrm>
            <a:off x="0" y="530640"/>
            <a:ext cx="14629680" cy="1170000"/>
          </a:xfrm>
          <a:prstGeom prst="rect">
            <a:avLst/>
          </a:prstGeom>
          <a:solidFill>
            <a:srgbClr val="ED2A33"/>
          </a:solidFill>
          <a:ln>
            <a:noFill/>
          </a:ln>
        </p:spPr>
        <p:style>
          <a:lnRef idx="0">
            <a:scrgbClr r="0" g="0" b="0"/>
          </a:lnRef>
          <a:fillRef idx="0">
            <a:scrgbClr r="0" g="0" b="0"/>
          </a:fillRef>
          <a:effectRef idx="0">
            <a:scrgbClr r="0" g="0" b="0"/>
          </a:effectRef>
          <a:fontRef idx="minor"/>
        </p:style>
      </p:sp>
      <p:sp>
        <p:nvSpPr>
          <p:cNvPr id="121" name="CustomShape 3"/>
          <p:cNvSpPr/>
          <p:nvPr/>
        </p:nvSpPr>
        <p:spPr>
          <a:xfrm>
            <a:off x="0" y="693720"/>
            <a:ext cx="12215692" cy="824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5400" b="0" strike="noStrike" spc="-1" dirty="0">
                <a:solidFill>
                  <a:srgbClr val="FFFFFF"/>
                </a:solidFill>
                <a:latin typeface="Zona Pro"/>
                <a:ea typeface="DejaVu Sans"/>
              </a:rPr>
              <a:t>QUESTIONS?</a:t>
            </a:r>
            <a:endParaRPr lang="en-US" sz="5400" b="0" strike="noStrike" spc="-1" dirty="0">
              <a:latin typeface="Arial"/>
            </a:endParaRPr>
          </a:p>
        </p:txBody>
      </p:sp>
      <p:pic>
        <p:nvPicPr>
          <p:cNvPr id="122" name="Picture 121"/>
          <p:cNvPicPr/>
          <p:nvPr/>
        </p:nvPicPr>
        <p:blipFill>
          <a:blip r:embed="rId2">
            <a:extLst>
              <a:ext uri="{28A0092B-C50C-407E-A947-70E740481C1C}">
                <a14:useLocalDpi xmlns:a14="http://schemas.microsoft.com/office/drawing/2010/main" val="0"/>
              </a:ext>
            </a:extLst>
          </a:blip>
          <a:stretch>
            <a:fillRect/>
          </a:stretch>
        </p:blipFill>
        <p:spPr>
          <a:xfrm>
            <a:off x="12215692" y="298764"/>
            <a:ext cx="1681748" cy="1614311"/>
          </a:xfrm>
          <a:prstGeom prst="rect">
            <a:avLst/>
          </a:prstGeom>
          <a:ln>
            <a:noFill/>
          </a:ln>
        </p:spPr>
      </p:pic>
    </p:spTree>
    <p:extLst>
      <p:ext uri="{BB962C8B-B14F-4D97-AF65-F5344CB8AC3E}">
        <p14:creationId xmlns:p14="http://schemas.microsoft.com/office/powerpoint/2010/main" val="38013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4787</TotalTime>
  <Words>457</Words>
  <Application>Microsoft Office PowerPoint</Application>
  <PresentationFormat>Custom</PresentationFormat>
  <Paragraphs>55</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Courier New</vt:lpstr>
      <vt:lpstr>DejaVu Sans</vt:lpstr>
      <vt:lpstr>Symbol</vt:lpstr>
      <vt:lpstr>Wingdings</vt:lpstr>
      <vt:lpstr>Zona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Heimbigner, Kyle</dc:creator>
  <dc:description/>
  <cp:lastModifiedBy>Bares, Noel</cp:lastModifiedBy>
  <cp:revision>66</cp:revision>
  <cp:lastPrinted>2022-04-06T14:38:58Z</cp:lastPrinted>
  <dcterms:created xsi:type="dcterms:W3CDTF">2020-06-23T15:29:07Z</dcterms:created>
  <dcterms:modified xsi:type="dcterms:W3CDTF">2022-04-06T19:13:45Z</dcterms:modified>
  <dc:language>en-US</dc:language>
</cp:coreProperties>
</file>